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21"/>
  </p:notesMasterIdLst>
  <p:sldIdLst>
    <p:sldId id="256" r:id="rId2"/>
    <p:sldId id="287" r:id="rId3"/>
    <p:sldId id="257" r:id="rId4"/>
    <p:sldId id="258" r:id="rId5"/>
    <p:sldId id="259" r:id="rId6"/>
    <p:sldId id="260" r:id="rId7"/>
    <p:sldId id="263" r:id="rId8"/>
    <p:sldId id="264" r:id="rId9"/>
    <p:sldId id="266" r:id="rId10"/>
    <p:sldId id="268" r:id="rId11"/>
    <p:sldId id="265" r:id="rId12"/>
    <p:sldId id="281" r:id="rId13"/>
    <p:sldId id="277" r:id="rId14"/>
    <p:sldId id="274" r:id="rId15"/>
    <p:sldId id="284" r:id="rId16"/>
    <p:sldId id="269" r:id="rId17"/>
    <p:sldId id="285" r:id="rId18"/>
    <p:sldId id="286" r:id="rId19"/>
    <p:sldId id="283" r:id="rId20"/>
  </p:sldIdLst>
  <p:sldSz cx="12192000" cy="6858000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00"/>
    <a:srgbClr val="549E39"/>
    <a:srgbClr val="D1DFCE"/>
    <a:srgbClr val="E9F0E8"/>
    <a:srgbClr val="7F7F7F"/>
    <a:srgbClr val="595959"/>
    <a:srgbClr val="DED9CB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1" autoAdjust="0"/>
    <p:restoredTop sz="94653" autoAdjust="0"/>
  </p:normalViewPr>
  <p:slideViewPr>
    <p:cSldViewPr snapToGrid="0">
      <p:cViewPr>
        <p:scale>
          <a:sx n="66" d="100"/>
          <a:sy n="66" d="100"/>
        </p:scale>
        <p:origin x="-888" y="-16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88;&#1072;&#1073;&#1086;&#1090;&#1072;%20&#1040;&#1058;&#1055;&#1080;&#1055;\&#1082;&#1086;&#1084;&#1087;&#1100;&#1102;&#1090;&#1077;&#1088;%20&#1050;&#1072;&#1090;&#1103;\&#1040;&#1058;&#1055;&#1080;&#1055;%202018,2019,2020,2021,2022\&#1044;&#1048;&#1056;&#1045;&#1050;&#1058;&#1054;&#1056;&#1059;%202022-2023\&#1043;&#1080;&#1089;&#1090;&#1086;&#1075;&#1088;&#1072;&#1084;&#1084;&#1072;%20&#1087;&#1086;%20&#1072;&#1090;&#1087;&#1087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5"/>
  <c:chart>
    <c:autoTitleDeleted val="1"/>
    <c:view3D>
      <c:rotX val="40"/>
      <c:rotY val="10"/>
      <c:perspective val="30"/>
    </c:view3D>
    <c:plotArea>
      <c:layout/>
      <c:pie3DChart>
        <c:varyColors val="1"/>
        <c:ser>
          <c:idx val="0"/>
          <c:order val="0"/>
          <c:spPr>
            <a:solidFill>
              <a:srgbClr val="549E39"/>
            </a:solidFill>
          </c:spPr>
          <c:explosion val="2"/>
          <c:dPt>
            <c:idx val="1"/>
            <c:spPr>
              <a:solidFill>
                <a:srgbClr val="595959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431-486C-98E5-00EFA3074CDB}"/>
              </c:ext>
            </c:extLst>
          </c:dPt>
          <c:dLbls>
            <c:dLbl>
              <c:idx val="0"/>
              <c:layout>
                <c:manualLayout>
                  <c:x val="0.14331775190768198"/>
                  <c:y val="-0.41731920437382325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800">
                        <a:latin typeface="Garamond" panose="02020404030301010803" pitchFamily="18" charset="0"/>
                      </a:defRPr>
                    </a:pPr>
                    <a:r>
                      <a:rPr lang="ru-RU" dirty="0"/>
                      <a:t>ППС без ученой степени
</a:t>
                    </a:r>
                    <a:r>
                      <a:rPr lang="ru-RU" dirty="0" smtClean="0"/>
                      <a:t>79,2%</a:t>
                    </a:r>
                    <a:endParaRPr lang="ru-RU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1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9549359238991998"/>
                      <c:h val="0.2665590225872359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2431-486C-98E5-00EFA3074CDB}"/>
                </c:ext>
              </c:extLst>
            </c:dLbl>
            <c:dLbl>
              <c:idx val="1"/>
              <c:layout>
                <c:manualLayout>
                  <c:x val="-5.1047101531084382E-2"/>
                  <c:y val="0.12546900692754948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800">
                        <a:latin typeface="Garamond" panose="02020404030301010803" pitchFamily="18" charset="0"/>
                      </a:defRPr>
                    </a:pPr>
                    <a:r>
                      <a:rPr lang="ru-RU" dirty="0" smtClean="0"/>
                      <a:t>ППС </a:t>
                    </a:r>
                    <a:r>
                      <a:rPr lang="ru-RU" dirty="0"/>
                      <a:t>с ученой степенью
</a:t>
                    </a:r>
                    <a:r>
                      <a:rPr lang="ru-RU" dirty="0" smtClean="0"/>
                      <a:t>20,8%</a:t>
                    </a:r>
                    <a:endParaRPr lang="ru-RU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1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2803360352109134"/>
                      <c:h val="0.2315563226515382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2431-486C-98E5-00EFA3074CD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>
                    <a:latin typeface="Garamond" panose="02020404030301010803" pitchFamily="18" charset="0"/>
                  </a:defRPr>
                </a:pPr>
                <a:endParaRPr lang="ru-RU"/>
              </a:p>
            </c:txPr>
            <c:showLegendKey val="1"/>
            <c:showCatName val="1"/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Лист1!$A$17:$A$18</c:f>
              <c:strCache>
                <c:ptCount val="2"/>
                <c:pt idx="0">
                  <c:v>ППС без ученой степени</c:v>
                </c:pt>
                <c:pt idx="1">
                  <c:v>ППС с ученой степенью</c:v>
                </c:pt>
              </c:strCache>
            </c:strRef>
          </c:cat>
          <c:val>
            <c:numRef>
              <c:f>Лист1!$B$17:$B$18</c:f>
              <c:numCache>
                <c:formatCode>General</c:formatCode>
                <c:ptCount val="2"/>
                <c:pt idx="0">
                  <c:v>57</c:v>
                </c:pt>
                <c:pt idx="1">
                  <c:v>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2431-486C-98E5-00EFA3074CDB}"/>
            </c:ext>
          </c:extLst>
        </c:ser>
        <c:dLbls>
          <c:showCatName val="1"/>
          <c:showPercent val="1"/>
        </c:dLbls>
      </c:pie3DChart>
    </c:plotArea>
    <c:plotVisOnly val="1"/>
    <c:dispBlanksAs val="zero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Выпуск</a:t>
            </a:r>
            <a:r>
              <a:rPr lang="ru-RU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бакалавров 2017-2022 г. по направлению подготовки "Автоматизация технологических процессов и производств" кафедрой </a:t>
            </a:r>
            <a:r>
              <a:rPr lang="ru-RU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АТПиП</a:t>
            </a:r>
            <a:r>
              <a:rPr lang="ru-RU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12918042796733742"/>
          <c:y val="5.8378444881889778E-2"/>
        </c:manualLayout>
      </c:layout>
    </c:title>
    <c:plotArea>
      <c:layout>
        <c:manualLayout>
          <c:layoutTarget val="inner"/>
          <c:xMode val="edge"/>
          <c:yMode val="edge"/>
          <c:x val="1.9491539818959701E-2"/>
          <c:y val="0.31621207338650997"/>
          <c:w val="0.93888888888888966"/>
          <c:h val="0.56984043357249214"/>
        </c:manualLayout>
      </c:layout>
      <c:barChart>
        <c:barDir val="col"/>
        <c:grouping val="clustered"/>
        <c:ser>
          <c:idx val="0"/>
          <c:order val="0"/>
          <c:tx>
            <c:strRef>
              <c:f>данные!$A$2</c:f>
              <c:strCache>
                <c:ptCount val="1"/>
                <c:pt idx="0">
                  <c:v>Очное</c:v>
                </c:pt>
              </c:strCache>
            </c:strRef>
          </c:tx>
          <c:cat>
            <c:numRef>
              <c:f>данные!$B$1:$G$1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данные!$B$2:$G$2</c:f>
              <c:numCache>
                <c:formatCode>General</c:formatCode>
                <c:ptCount val="6"/>
                <c:pt idx="0">
                  <c:v>0</c:v>
                </c:pt>
                <c:pt idx="1">
                  <c:v>4</c:v>
                </c:pt>
                <c:pt idx="2">
                  <c:v>6</c:v>
                </c:pt>
                <c:pt idx="3">
                  <c:v>10</c:v>
                </c:pt>
                <c:pt idx="4">
                  <c:v>6</c:v>
                </c:pt>
                <c:pt idx="5">
                  <c:v>5</c:v>
                </c:pt>
              </c:numCache>
            </c:numRef>
          </c:val>
        </c:ser>
        <c:ser>
          <c:idx val="1"/>
          <c:order val="1"/>
          <c:tx>
            <c:strRef>
              <c:f>данные!$A$3</c:f>
              <c:strCache>
                <c:ptCount val="1"/>
                <c:pt idx="0">
                  <c:v>Заочное</c:v>
                </c:pt>
              </c:strCache>
            </c:strRef>
          </c:tx>
          <c:cat>
            <c:numRef>
              <c:f>данные!$B$1:$G$1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данные!$B$3:$G$3</c:f>
              <c:numCache>
                <c:formatCode>General</c:formatCode>
                <c:ptCount val="6"/>
                <c:pt idx="0">
                  <c:v>46</c:v>
                </c:pt>
                <c:pt idx="1">
                  <c:v>35</c:v>
                </c:pt>
                <c:pt idx="2">
                  <c:v>20</c:v>
                </c:pt>
                <c:pt idx="3">
                  <c:v>19</c:v>
                </c:pt>
                <c:pt idx="4">
                  <c:v>13</c:v>
                </c:pt>
                <c:pt idx="5">
                  <c:v>16</c:v>
                </c:pt>
              </c:numCache>
            </c:numRef>
          </c:val>
        </c:ser>
        <c:dLbls>
          <c:showVal val="1"/>
        </c:dLbls>
        <c:overlap val="-25"/>
        <c:axId val="76875648"/>
        <c:axId val="77619200"/>
      </c:barChart>
      <c:catAx>
        <c:axId val="76875648"/>
        <c:scaling>
          <c:orientation val="minMax"/>
        </c:scaling>
        <c:axPos val="b"/>
        <c:numFmt formatCode="General" sourceLinked="1"/>
        <c:majorTickMark val="none"/>
        <c:tickLblPos val="nextTo"/>
        <c:crossAx val="77619200"/>
        <c:crosses val="autoZero"/>
        <c:auto val="1"/>
        <c:lblAlgn val="ctr"/>
        <c:lblOffset val="100"/>
      </c:catAx>
      <c:valAx>
        <c:axId val="77619200"/>
        <c:scaling>
          <c:orientation val="minMax"/>
        </c:scaling>
        <c:delete val="1"/>
        <c:axPos val="l"/>
        <c:numFmt formatCode="General" sourceLinked="1"/>
        <c:tickLblPos val="none"/>
        <c:crossAx val="76875648"/>
        <c:crosses val="autoZero"/>
        <c:crossBetween val="between"/>
      </c:valAx>
    </c:plotArea>
    <c:legend>
      <c:legendPos val="t"/>
      <c:legendEntry>
        <c:idx val="0"/>
        <c:txPr>
          <a:bodyPr/>
          <a:lstStyle/>
          <a:p>
            <a:pPr>
              <a:defRPr sz="140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/>
            </a:pPr>
            <a:endParaRPr lang="ru-RU"/>
          </a:p>
        </c:txPr>
      </c:legendEntry>
      <c:layout>
        <c:manualLayout>
          <c:xMode val="edge"/>
          <c:yMode val="edge"/>
          <c:x val="0.3424709624414109"/>
          <c:y val="0.22545269483514951"/>
          <c:w val="0.32598095763147239"/>
          <c:h val="0.10462194736211011"/>
        </c:manualLayout>
      </c:layout>
    </c:legend>
    <c:plotVisOnly val="1"/>
    <c:dispBlanksAs val="gap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rotY val="30"/>
      <c:rAngAx val="1"/>
    </c:view3D>
    <c:plotArea>
      <c:layout>
        <c:manualLayout>
          <c:layoutTarget val="inner"/>
          <c:xMode val="edge"/>
          <c:yMode val="edge"/>
          <c:x val="5.1192731232646033E-2"/>
          <c:y val="0.24014593967211406"/>
          <c:w val="0.84736011959760049"/>
          <c:h val="0.67569639536263992"/>
        </c:manualLayout>
      </c:layout>
      <c:pie3DChart>
        <c:varyColors val="1"/>
        <c:ser>
          <c:idx val="0"/>
          <c:order val="0"/>
          <c:dPt>
            <c:idx val="0"/>
            <c:spPr>
              <a:solidFill>
                <a:srgbClr val="549E39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E820-4210-A5ED-6CA8FC12CD41}"/>
              </c:ext>
            </c:extLst>
          </c:dPt>
          <c:dPt>
            <c:idx val="1"/>
            <c:explosion val="30"/>
            <c:spPr>
              <a:solidFill>
                <a:srgbClr val="595959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2C1-49B6-AF10-F45393DF2F0E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/>
                      <a:t>Количество студентов, обучающихся на бюджетной основе
</a:t>
                    </a:r>
                    <a:r>
                      <a:rPr lang="ru-RU" dirty="0" smtClean="0"/>
                      <a:t>18%</a:t>
                    </a:r>
                    <a:endParaRPr lang="ru-RU" dirty="0"/>
                  </a:p>
                </c:rich>
              </c:tx>
              <c:showCatName val="1"/>
              <c:showPercent val="1"/>
            </c:dLbl>
            <c:dLbl>
              <c:idx val="1"/>
              <c:layout>
                <c:manualLayout>
                  <c:x val="-4.7615665291331231E-2"/>
                  <c:y val="-0.17772491064245124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Количество студентов, обучающихся </a:t>
                    </a:r>
                    <a:r>
                      <a:rPr lang="ru-RU" dirty="0" smtClean="0"/>
                      <a:t>на договорной </a:t>
                    </a:r>
                    <a:r>
                      <a:rPr lang="ru-RU" dirty="0"/>
                      <a:t>основе
</a:t>
                    </a:r>
                    <a:r>
                      <a:rPr lang="ru-RU" dirty="0" smtClean="0"/>
                      <a:t>82%</a:t>
                    </a:r>
                    <a:endParaRPr lang="ru-RU" dirty="0"/>
                  </a:p>
                </c:rich>
              </c:tx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2000127812417272"/>
                      <c:h val="0.4365577889447236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A2C1-49B6-AF10-F45393DF2F0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 b="0">
                    <a:solidFill>
                      <a:schemeClr val="tx1"/>
                    </a:solidFill>
                    <a:latin typeface="Garamond" panose="02020404030301010803" pitchFamily="18" charset="0"/>
                  </a:defRPr>
                </a:pPr>
                <a:endParaRPr lang="ru-RU"/>
              </a:p>
            </c:txPr>
            <c:showCatName val="1"/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Лист2!$H$3:$I$3</c:f>
              <c:strCache>
                <c:ptCount val="2"/>
                <c:pt idx="0">
                  <c:v>Количество студентов, обучающихся на бюджетной основе</c:v>
                </c:pt>
                <c:pt idx="1">
                  <c:v>Количество студентов, обучающихся надоговорной основе</c:v>
                </c:pt>
              </c:strCache>
            </c:strRef>
          </c:cat>
          <c:val>
            <c:numRef>
              <c:f>Лист2!$H$4:$I$4</c:f>
              <c:numCache>
                <c:formatCode>General</c:formatCode>
                <c:ptCount val="2"/>
                <c:pt idx="0">
                  <c:v>259</c:v>
                </c:pt>
                <c:pt idx="1">
                  <c:v>503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2C1-49B6-AF10-F45393DF2F0E}"/>
            </c:ext>
          </c:extLst>
        </c:ser>
        <c:dLbls>
          <c:showCatName val="1"/>
          <c:showPercent val="1"/>
        </c:dLbls>
      </c:pie3DChart>
    </c:plotArea>
    <c:plotVisOnly val="1"/>
    <c:dispBlanksAs val="zero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5"/>
  <c:chart>
    <c:autoTitleDeleted val="1"/>
    <c:view3D>
      <c:rotX val="45"/>
      <c:rotY val="50"/>
      <c:perspective val="50"/>
    </c:view3D>
    <c:plotArea>
      <c:layout>
        <c:manualLayout>
          <c:layoutTarget val="inner"/>
          <c:xMode val="edge"/>
          <c:yMode val="edge"/>
          <c:x val="9.564200598579764E-2"/>
          <c:y val="0.1938092517615109"/>
          <c:w val="0.90435798973404058"/>
          <c:h val="0.7205308053598567"/>
        </c:manualLayout>
      </c:layout>
      <c:pie3DChart>
        <c:varyColors val="1"/>
        <c:ser>
          <c:idx val="0"/>
          <c:order val="0"/>
          <c:dPt>
            <c:idx val="0"/>
            <c:explosion val="20"/>
            <c:spPr>
              <a:solidFill>
                <a:srgbClr val="549E39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A55D-495E-8439-455E54F28978}"/>
              </c:ext>
            </c:extLst>
          </c:dPt>
          <c:dPt>
            <c:idx val="1"/>
            <c:spPr>
              <a:solidFill>
                <a:srgbClr val="595959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55D-495E-8439-455E54F28978}"/>
              </c:ext>
            </c:extLst>
          </c:dPt>
          <c:dLbls>
            <c:dLbl>
              <c:idx val="0"/>
              <c:layout>
                <c:manualLayout>
                  <c:x val="5.4841011623728418E-2"/>
                  <c:y val="-0.16481385261086284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Дневная форма обучения
</a:t>
                    </a:r>
                    <a:r>
                      <a:rPr lang="ru-RU" dirty="0" smtClean="0"/>
                      <a:t>21%</a:t>
                    </a:r>
                    <a:endParaRPr lang="ru-RU" dirty="0"/>
                  </a:p>
                </c:rich>
              </c:tx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6721401204159823"/>
                      <c:h val="0.2894736842105263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A55D-495E-8439-455E54F28978}"/>
                </c:ext>
              </c:extLst>
            </c:dLbl>
            <c:dLbl>
              <c:idx val="1"/>
              <c:layout>
                <c:manualLayout>
                  <c:x val="4.1986622036858032E-2"/>
                  <c:y val="4.7316542056848675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Заочная форма обучения
</a:t>
                    </a:r>
                    <a:r>
                      <a:rPr lang="ru-RU" dirty="0" smtClean="0"/>
                      <a:t>79%</a:t>
                    </a:r>
                    <a:endParaRPr lang="ru-RU" dirty="0"/>
                  </a:p>
                </c:rich>
              </c:tx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35041050903119875"/>
                      <c:h val="0.2894736842105263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A55D-495E-8439-455E54F2897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>
                    <a:latin typeface="Garamond" panose="02020404030301010803" pitchFamily="18" charset="0"/>
                  </a:defRPr>
                </a:pPr>
                <a:endParaRPr lang="ru-RU"/>
              </a:p>
            </c:txPr>
            <c:showCatName val="1"/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Лист2!$G$31:$H$31</c:f>
              <c:strCache>
                <c:ptCount val="2"/>
                <c:pt idx="0">
                  <c:v>Дневная форма обучения</c:v>
                </c:pt>
                <c:pt idx="1">
                  <c:v>Заочная форма обучения</c:v>
                </c:pt>
              </c:strCache>
            </c:strRef>
          </c:cat>
          <c:val>
            <c:numRef>
              <c:f>Лист2!$G$32:$H$32</c:f>
              <c:numCache>
                <c:formatCode>General</c:formatCode>
                <c:ptCount val="2"/>
                <c:pt idx="0">
                  <c:v>352</c:v>
                </c:pt>
                <c:pt idx="1">
                  <c:v>410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55D-495E-8439-455E54F28978}"/>
            </c:ext>
          </c:extLst>
        </c:ser>
        <c:dLbls>
          <c:showCatName val="1"/>
          <c:showPercent val="1"/>
        </c:dLbls>
      </c:pie3DChart>
    </c:plotArea>
    <c:plotVisOnly val="1"/>
    <c:dispBlanksAs val="zero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0343" tIns="45171" rIns="90343" bIns="4517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0343" tIns="45171" rIns="90343" bIns="45171" rtlCol="0"/>
          <a:lstStyle>
            <a:lvl1pPr algn="r">
              <a:defRPr sz="1200"/>
            </a:lvl1pPr>
          </a:lstStyle>
          <a:p>
            <a:fld id="{09E9646C-BC0F-493F-8766-EA7A2CB0BF0B}" type="datetimeFigureOut">
              <a:rPr lang="ru-RU" smtClean="0"/>
              <a:pPr/>
              <a:t>19.12.2023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1233488"/>
            <a:ext cx="5919787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343" tIns="45171" rIns="90343" bIns="45171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0343" tIns="45171" rIns="90343" bIns="45171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0343" tIns="45171" rIns="90343" bIns="4517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0343" tIns="45171" rIns="90343" bIns="45171" rtlCol="0" anchor="b"/>
          <a:lstStyle>
            <a:lvl1pPr algn="r">
              <a:defRPr sz="1200"/>
            </a:lvl1pPr>
          </a:lstStyle>
          <a:p>
            <a:fld id="{E4604351-9A2F-4548-AC61-BC19AAF393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33680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04351-9A2F-4548-AC61-BC19AAF3935E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243916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71601"/>
            <a:ext cx="104648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505200"/>
            <a:ext cx="8534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26976-C46A-4826-BA90-25CA3B5B46EB}" type="datetimeFigureOut">
              <a:rPr lang="ru-RU" smtClean="0"/>
              <a:pPr/>
              <a:t>19.12.2023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B7729-F9BF-41AA-ACC5-0FC6BB97CF66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914400" y="3398520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26976-C46A-4826-BA90-25CA3B5B46EB}" type="datetimeFigureOut">
              <a:rPr lang="ru-RU" smtClean="0"/>
              <a:pPr/>
              <a:t>19.12.2023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B7729-F9BF-41AA-ACC5-0FC6BB97CF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609600"/>
            <a:ext cx="2743200" cy="586740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80264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26976-C46A-4826-BA90-25CA3B5B46EB}" type="datetimeFigureOut">
              <a:rPr lang="ru-RU" smtClean="0"/>
              <a:pPr/>
              <a:t>19.12.2023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B7729-F9BF-41AA-ACC5-0FC6BB97CF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26976-C46A-4826-BA90-25CA3B5B46EB}" type="datetimeFigureOut">
              <a:rPr lang="ru-RU" smtClean="0"/>
              <a:pPr/>
              <a:t>19.12.2023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B7729-F9BF-41AA-ACC5-0FC6BB97CF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362201"/>
            <a:ext cx="103632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626865"/>
            <a:ext cx="103632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26976-C46A-4826-BA90-25CA3B5B46EB}" type="datetimeFigureOut">
              <a:rPr lang="ru-RU" smtClean="0"/>
              <a:pPr/>
              <a:t>19.12.2023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B7729-F9BF-41AA-ACC5-0FC6BB97CF66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975360" y="4599432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26976-C46A-4826-BA90-25CA3B5B46EB}" type="datetimeFigureOut">
              <a:rPr lang="ru-RU" smtClean="0"/>
              <a:pPr/>
              <a:t>19.12.2023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B7729-F9BF-41AA-ACC5-0FC6BB97CF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3984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984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26976-C46A-4826-BA90-25CA3B5B46EB}" type="datetimeFigureOut">
              <a:rPr lang="ru-RU" smtClean="0"/>
              <a:pPr/>
              <a:t>19.12.2023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B7729-F9BF-41AA-ACC5-0FC6BB97CF66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3741949" y="4045691"/>
            <a:ext cx="4709160" cy="1059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26976-C46A-4826-BA90-25CA3B5B46EB}" type="datetimeFigureOut">
              <a:rPr lang="ru-RU" smtClean="0"/>
              <a:pPr/>
              <a:t>19.12.2023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B7729-F9BF-41AA-ACC5-0FC6BB97CF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26976-C46A-4826-BA90-25CA3B5B46EB}" type="datetimeFigureOut">
              <a:rPr lang="ru-RU" smtClean="0"/>
              <a:pPr/>
              <a:t>19.12.2023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B7729-F9BF-41AA-ACC5-0FC6BB97CF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080"/>
            <a:ext cx="2852928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792080"/>
            <a:ext cx="7620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130553"/>
            <a:ext cx="2852928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26976-C46A-4826-BA90-25CA3B5B46EB}" type="datetimeFigureOut">
              <a:rPr lang="ru-RU" smtClean="0"/>
              <a:pPr/>
              <a:t>19.12.2023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B7729-F9BF-41AA-ACC5-0FC6BB97CF66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912152" y="3579942"/>
            <a:ext cx="5577840" cy="211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480"/>
            <a:ext cx="2856907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11480" y="838201"/>
            <a:ext cx="787252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33600"/>
            <a:ext cx="2852928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26976-C46A-4826-BA90-25CA3B5B46EB}" type="datetimeFigureOut">
              <a:rPr lang="ru-RU" smtClean="0"/>
              <a:pPr/>
              <a:t>19.12.2023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B7729-F9BF-41AA-ACC5-0FC6BB97CF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12192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18288"/>
            <a:ext cx="3860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29426976-C46A-4826-BA90-25CA3B5B46EB}" type="datetimeFigureOut">
              <a:rPr lang="ru-RU" smtClean="0"/>
              <a:pPr/>
              <a:t>19.12.2023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18288"/>
            <a:ext cx="5486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18288"/>
            <a:ext cx="1422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3CEB7729-F9BF-41AA-ACC5-0FC6BB97CF6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8269" y="2662844"/>
            <a:ext cx="11345284" cy="2626123"/>
          </a:xfr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>
            <a:normAutofit fontScale="9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algn="ctr"/>
            <a:r>
              <a:rPr lang="ru-RU" dirty="0" smtClean="0">
                <a:latin typeface="Garamond" panose="02020404030301010803" pitchFamily="18" charset="0"/>
              </a:rPr>
              <a:t/>
            </a:r>
            <a:br>
              <a:rPr lang="ru-RU" dirty="0" smtClean="0">
                <a:latin typeface="Garamond" panose="02020404030301010803" pitchFamily="18" charset="0"/>
              </a:rPr>
            </a:br>
            <a:r>
              <a:rPr lang="ru-RU" dirty="0" smtClean="0">
                <a:latin typeface="Garamond" panose="02020404030301010803" pitchFamily="18" charset="0"/>
              </a:rPr>
              <a:t/>
            </a:r>
            <a:br>
              <a:rPr lang="ru-RU" dirty="0" smtClean="0">
                <a:latin typeface="Garamond" panose="02020404030301010803" pitchFamily="18" charset="0"/>
              </a:rPr>
            </a:br>
            <a:r>
              <a:rPr lang="ru-RU" dirty="0" smtClean="0">
                <a:latin typeface="Garamond" panose="02020404030301010803" pitchFamily="18" charset="0"/>
              </a:rPr>
              <a:t/>
            </a:r>
            <a:br>
              <a:rPr lang="ru-RU" dirty="0" smtClean="0">
                <a:latin typeface="Garamond" panose="02020404030301010803" pitchFamily="18" charset="0"/>
              </a:rPr>
            </a:br>
            <a:r>
              <a:rPr lang="ru-RU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00"/>
                </a:solidFill>
                <a:latin typeface="Garamond" panose="02020404030301010803" pitchFamily="18" charset="0"/>
              </a:rPr>
              <a:t>Развитие кафедры</a:t>
            </a:r>
            <a:br>
              <a:rPr lang="ru-RU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00"/>
                </a:solidFill>
                <a:latin typeface="Garamond" panose="02020404030301010803" pitchFamily="18" charset="0"/>
              </a:rPr>
            </a:br>
            <a:r>
              <a:rPr lang="ru-RU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00"/>
                </a:solidFill>
                <a:latin typeface="Garamond" panose="02020404030301010803" pitchFamily="18" charset="0"/>
              </a:rPr>
              <a:t> «Автоматизации технологических процессов и производств» </a:t>
            </a:r>
            <a:r>
              <a:rPr lang="ru-RU" sz="36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00"/>
                </a:solidFill>
                <a:latin typeface="Garamond" panose="02020404030301010803" pitchFamily="18" charset="0"/>
              </a:rPr>
              <a:t>Рыбницкого</a:t>
            </a:r>
            <a:r>
              <a:rPr lang="ru-RU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00"/>
                </a:solidFill>
                <a:latin typeface="Garamond" panose="02020404030301010803" pitchFamily="18" charset="0"/>
              </a:rPr>
              <a:t> филиала ПГУ им.</a:t>
            </a:r>
            <a:r>
              <a:rPr lang="en-US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00"/>
                </a:solidFill>
                <a:latin typeface="Garamond" panose="02020404030301010803" pitchFamily="18" charset="0"/>
              </a:rPr>
              <a:t> </a:t>
            </a:r>
            <a:r>
              <a:rPr lang="ru-RU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00"/>
                </a:solidFill>
                <a:latin typeface="Garamond" panose="02020404030301010803" pitchFamily="18" charset="0"/>
              </a:rPr>
              <a:t>Т</a:t>
            </a:r>
            <a:r>
              <a:rPr lang="en-US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00"/>
                </a:solidFill>
                <a:latin typeface="Garamond" panose="02020404030301010803" pitchFamily="18" charset="0"/>
              </a:rPr>
              <a:t>.</a:t>
            </a:r>
            <a:r>
              <a:rPr lang="ru-RU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00"/>
                </a:solidFill>
                <a:latin typeface="Garamond" panose="02020404030301010803" pitchFamily="18" charset="0"/>
              </a:rPr>
              <a:t>Г.</a:t>
            </a:r>
            <a:r>
              <a:rPr lang="en-US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00"/>
                </a:solidFill>
                <a:latin typeface="Garamond" panose="02020404030301010803" pitchFamily="18" charset="0"/>
              </a:rPr>
              <a:t> </a:t>
            </a:r>
            <a:r>
              <a:rPr lang="ru-RU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00"/>
                </a:solidFill>
                <a:latin typeface="Garamond" panose="02020404030301010803" pitchFamily="18" charset="0"/>
              </a:rPr>
              <a:t>Шевченко</a:t>
            </a:r>
            <a:br>
              <a:rPr lang="ru-RU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00"/>
                </a:solidFill>
                <a:latin typeface="Garamond" panose="02020404030301010803" pitchFamily="18" charset="0"/>
              </a:rPr>
            </a:br>
            <a:r>
              <a:rPr lang="ru-RU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00"/>
                </a:solidFill>
                <a:latin typeface="Garamond" panose="02020404030301010803" pitchFamily="18" charset="0"/>
              </a:rPr>
              <a:t> на 2022-2025 г</a:t>
            </a:r>
            <a:r>
              <a:rPr lang="ru-RU" sz="3600" dirty="0" smtClean="0">
                <a:solidFill>
                  <a:srgbClr val="000000"/>
                </a:solidFill>
                <a:latin typeface="Garamond" panose="02020404030301010803" pitchFamily="18" charset="0"/>
              </a:rPr>
              <a:t>.</a:t>
            </a:r>
            <a:endParaRPr lang="ru-RU" sz="3600" dirty="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pic>
        <p:nvPicPr>
          <p:cNvPr id="1026" name="Picture 2" descr="C:\Users\atpp\Desktop\3256bc37d2f4807bd536f83025544ebc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bg2">
                <a:lumMod val="10000"/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733" y="880598"/>
            <a:ext cx="3093297" cy="21749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16973993"/>
      </p:ext>
    </p:extLst>
  </p:cSld>
  <p:clrMapOvr>
    <a:masterClrMapping/>
  </p:clrMapOvr>
  <p:transition spd="slow" advTm="15000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4997" y="482782"/>
            <a:ext cx="10018713" cy="69723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000000"/>
                </a:solidFill>
                <a:latin typeface="Garamond" panose="02020404030301010803" pitchFamily="18" charset="0"/>
              </a:rPr>
              <a:t>Н</a:t>
            </a:r>
            <a:r>
              <a:rPr lang="ru-RU" sz="2800" b="1" dirty="0" smtClean="0">
                <a:solidFill>
                  <a:srgbClr val="000000"/>
                </a:solidFill>
                <a:latin typeface="Garamond" panose="02020404030301010803" pitchFamily="18" charset="0"/>
              </a:rPr>
              <a:t>аучно-исследовательская работа кафедры</a:t>
            </a:r>
            <a:endParaRPr lang="ru-RU" sz="2800" b="1" dirty="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21454" y="1209039"/>
            <a:ext cx="10018713" cy="5463539"/>
          </a:xfrm>
        </p:spPr>
        <p:txBody>
          <a:bodyPr>
            <a:normAutofit/>
          </a:bodyPr>
          <a:lstStyle/>
          <a:p>
            <a:pPr marL="0" indent="45000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000" dirty="0" smtClean="0">
                <a:latin typeface="Garamond" panose="02020404030301010803" pitchFamily="18" charset="0"/>
              </a:rPr>
              <a:t>Кафедра  </a:t>
            </a:r>
            <a:r>
              <a:rPr lang="ru-RU" sz="2000" dirty="0">
                <a:latin typeface="Garamond" panose="02020404030301010803" pitchFamily="18" charset="0"/>
              </a:rPr>
              <a:t>автоматизации технологических процессов и производств образована в 2015 году. При кафедре работает мультимедийный кабинет, учебно-компьютерная лаборатория и учебно-производственная лаборатория для создания условий использования и внедрения информационных технологий в научную и инновационную деятельность. </a:t>
            </a:r>
            <a:endParaRPr lang="en-US" sz="2000" dirty="0" smtClean="0">
              <a:latin typeface="Garamond" panose="02020404030301010803" pitchFamily="18" charset="0"/>
            </a:endParaRPr>
          </a:p>
          <a:p>
            <a:pPr marL="0" indent="45000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000" dirty="0" smtClean="0">
                <a:latin typeface="Garamond" panose="02020404030301010803" pitchFamily="18" charset="0"/>
              </a:rPr>
              <a:t>Кафедра автоматизации технологических процессов и производств сотрудничает по договорам с различными промышленными и перерабатывающими предприятиями ПМР. Кафедра </a:t>
            </a:r>
            <a:r>
              <a:rPr lang="ru-RU" sz="2000" dirty="0">
                <a:latin typeface="Garamond" panose="02020404030301010803" pitchFamily="18" charset="0"/>
              </a:rPr>
              <a:t>АТПиП </a:t>
            </a:r>
            <a:r>
              <a:rPr lang="ru-RU" sz="2000" dirty="0" smtClean="0">
                <a:latin typeface="Garamond" panose="02020404030301010803" pitchFamily="18" charset="0"/>
              </a:rPr>
              <a:t>сотрудничает </a:t>
            </a:r>
            <a:r>
              <a:rPr lang="ru-RU" sz="2000" dirty="0">
                <a:latin typeface="Garamond" panose="02020404030301010803" pitchFamily="18" charset="0"/>
              </a:rPr>
              <a:t>с предприятиями, такими как: </a:t>
            </a:r>
            <a:r>
              <a:rPr lang="ru-RU" sz="2000" dirty="0" smtClean="0">
                <a:latin typeface="Garamond" panose="02020404030301010803" pitchFamily="18" charset="0"/>
              </a:rPr>
              <a:t>ЗАО </a:t>
            </a:r>
            <a:r>
              <a:rPr lang="ru-RU" sz="2000" dirty="0">
                <a:latin typeface="Garamond" panose="02020404030301010803" pitchFamily="18" charset="0"/>
              </a:rPr>
              <a:t>«Рыбницкий Цементный комбинат», ОАО «Молдавский Металлургический завод</a:t>
            </a:r>
            <a:r>
              <a:rPr lang="ru-RU" sz="2000" dirty="0" smtClean="0">
                <a:latin typeface="Garamond" panose="02020404030301010803" pitchFamily="18" charset="0"/>
              </a:rPr>
              <a:t>», ГУП «Водоснабжение и водоотведение», ГУП ЕРЭС. За период 2022-2023 учебный год кафедрой АТПиП проведено 3 </a:t>
            </a:r>
            <a:r>
              <a:rPr lang="ru-RU" sz="2000" dirty="0">
                <a:latin typeface="Garamond" panose="02020404030301010803" pitchFamily="18" charset="0"/>
              </a:rPr>
              <a:t>научно-практических </a:t>
            </a:r>
            <a:r>
              <a:rPr lang="ru-RU" sz="2000" dirty="0" smtClean="0">
                <a:latin typeface="Garamond" panose="02020404030301010803" pitchFamily="18" charset="0"/>
              </a:rPr>
              <a:t>конференций, и  </a:t>
            </a:r>
            <a:r>
              <a:rPr lang="ru-RU" sz="2000" dirty="0">
                <a:latin typeface="Garamond" panose="02020404030301010803" pitchFamily="18" charset="0"/>
              </a:rPr>
              <a:t>3</a:t>
            </a:r>
            <a:r>
              <a:rPr lang="ru-RU" sz="2000" dirty="0" smtClean="0">
                <a:latin typeface="Garamond" panose="02020404030301010803" pitchFamily="18" charset="0"/>
              </a:rPr>
              <a:t> круглых стола. </a:t>
            </a:r>
            <a:endParaRPr lang="en-US" sz="2000" dirty="0" smtClean="0">
              <a:latin typeface="Garamond" panose="02020404030301010803" pitchFamily="18" charset="0"/>
            </a:endParaRPr>
          </a:p>
          <a:p>
            <a:pPr marL="0" indent="45000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000" dirty="0" smtClean="0">
                <a:latin typeface="Garamond" panose="02020404030301010803" pitchFamily="18" charset="0"/>
              </a:rPr>
              <a:t>В 2022-2023 учебном году преподаватели посетили  1  открытое занятие по предмету «Основы инженерного творчества» со студентами 1 курса направления «Автоматизация технологических процессов и производств» старшего преподавателя кафедры автоматизации технологических процессов и производств Колесник Таисии Александровны, проведенное 15.04.2022 г. Тема занятия «Основные понятия алгоритмов решения изобретательских задач».</a:t>
            </a:r>
            <a:endParaRPr lang="ru-RU" sz="2000" dirty="0" smtClean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200092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advTm="20000">
        <p14:flash/>
      </p:transition>
    </mc:Choice>
    <mc:Fallback>
      <p:transition spd="slow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73287" y="629558"/>
            <a:ext cx="10018713" cy="66294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0000"/>
                </a:solidFill>
                <a:latin typeface="Garamond" panose="02020404030301010803" pitchFamily="18" charset="0"/>
              </a:rPr>
              <a:t>Развитие кафедры до 2024 года</a:t>
            </a:r>
            <a:endParaRPr lang="ru-RU" sz="3200" b="1" dirty="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3396" y="1379584"/>
            <a:ext cx="10185720" cy="485774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dirty="0" smtClean="0">
                <a:latin typeface="Garamond" panose="02020404030301010803" pitchFamily="18" charset="0"/>
              </a:rPr>
              <a:t>Задачи </a:t>
            </a:r>
            <a:r>
              <a:rPr lang="ru-RU" sz="2000" dirty="0">
                <a:latin typeface="Garamond" panose="02020404030301010803" pitchFamily="18" charset="0"/>
              </a:rPr>
              <a:t>кафедры «Автоматизация технологических процессов и производств»:</a:t>
            </a:r>
          </a:p>
          <a:p>
            <a:pPr marL="0" indent="449263" algn="just">
              <a:buNone/>
            </a:pPr>
            <a:r>
              <a:rPr lang="ru-RU" sz="2000" dirty="0">
                <a:latin typeface="Garamond" panose="02020404030301010803" pitchFamily="18" charset="0"/>
              </a:rPr>
              <a:t>1. Продолжить работу по повышению </a:t>
            </a:r>
            <a:r>
              <a:rPr lang="ru-RU" sz="2000" dirty="0" smtClean="0">
                <a:latin typeface="Garamond" panose="02020404030301010803" pitchFamily="18" charset="0"/>
              </a:rPr>
              <a:t>научно-профессионального </a:t>
            </a:r>
            <a:r>
              <a:rPr lang="ru-RU" sz="2000" dirty="0">
                <a:latin typeface="Garamond" panose="02020404030301010803" pitchFamily="18" charset="0"/>
              </a:rPr>
              <a:t>уровня ППС через систему повышения квалификации и аспирантуру.</a:t>
            </a:r>
          </a:p>
          <a:p>
            <a:pPr marL="0" indent="449263" algn="just">
              <a:buNone/>
            </a:pPr>
            <a:r>
              <a:rPr lang="ru-RU" sz="2000" dirty="0" smtClean="0">
                <a:latin typeface="Garamond" panose="02020404030301010803" pitchFamily="18" charset="0"/>
              </a:rPr>
              <a:t>2</a:t>
            </a:r>
            <a:r>
              <a:rPr lang="ru-RU" sz="2000" dirty="0">
                <a:latin typeface="Garamond" panose="02020404030301010803" pitchFamily="18" charset="0"/>
              </a:rPr>
              <a:t>. В процессе осуществления научно-исследовательской работы доминирующим направлением считать повышение научности, глубины и содержания выполняемых научных исследований. Ориентировать ППС и студентов кафедры на осуществление исследований прикладного характера с учетом специфики региональной промышленности.</a:t>
            </a:r>
          </a:p>
          <a:p>
            <a:pPr marL="0" indent="449263" algn="just">
              <a:buNone/>
            </a:pPr>
            <a:r>
              <a:rPr lang="ru-RU" sz="2000" dirty="0" smtClean="0">
                <a:latin typeface="Garamond" panose="02020404030301010803" pitchFamily="18" charset="0"/>
              </a:rPr>
              <a:t>3</a:t>
            </a:r>
            <a:r>
              <a:rPr lang="ru-RU" sz="2000" dirty="0">
                <a:latin typeface="Garamond" panose="02020404030301010803" pitchFamily="18" charset="0"/>
              </a:rPr>
              <a:t>. Развивать формы, методы взаимодействия с работодателями по совершенствованию механизмов их участия в качестве партнеров в образовательной деятельности и последующем трудоустройстве выпускников.</a:t>
            </a:r>
          </a:p>
          <a:p>
            <a:pPr marL="0" indent="449263" algn="just">
              <a:buNone/>
            </a:pPr>
            <a:r>
              <a:rPr lang="ru-RU" sz="2000" dirty="0" smtClean="0">
                <a:latin typeface="Garamond" panose="02020404030301010803" pitchFamily="18" charset="0"/>
              </a:rPr>
              <a:t>4</a:t>
            </a:r>
            <a:r>
              <a:rPr lang="ru-RU" sz="2000" dirty="0">
                <a:latin typeface="Garamond" panose="02020404030301010803" pitchFamily="18" charset="0"/>
              </a:rPr>
              <a:t>. Совершенствовать систему взаимодействия с выпускниками кафедры для сбора информации о результатах формирования компетенций в учебном заведении, оцениваемых с позиций реальных потребностей профессиональной деятельности выпускников.﻿</a:t>
            </a:r>
            <a:endParaRPr lang="ru-RU" sz="2000" dirty="0" smtClean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636278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Tm="20000">
        <p14:prism/>
      </p:transition>
    </mc:Choice>
    <mc:Fallback>
      <p:transition spd="slow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624" y="828585"/>
            <a:ext cx="10018713" cy="491489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err="1">
                <a:solidFill>
                  <a:srgbClr val="000000"/>
                </a:solidFill>
                <a:latin typeface="Garamond" panose="02020404030301010803" pitchFamily="18" charset="0"/>
              </a:rPr>
              <a:t>Социокультурная</a:t>
            </a:r>
            <a:r>
              <a:rPr lang="ru-RU" sz="3200" b="1" dirty="0">
                <a:solidFill>
                  <a:srgbClr val="000000"/>
                </a:solidFill>
                <a:latin typeface="Garamond" panose="02020404030301010803" pitchFamily="18" charset="0"/>
              </a:rPr>
              <a:t> </a:t>
            </a:r>
            <a:r>
              <a:rPr lang="ru-RU" sz="3200" b="1" dirty="0" smtClean="0">
                <a:solidFill>
                  <a:srgbClr val="000000"/>
                </a:solidFill>
                <a:latin typeface="Garamond" panose="02020404030301010803" pitchFamily="18" charset="0"/>
              </a:rPr>
              <a:t>деятельность</a:t>
            </a:r>
            <a:endParaRPr lang="ru-RU" sz="3200" dirty="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10138" y="1451428"/>
            <a:ext cx="10018713" cy="4673599"/>
          </a:xfrm>
        </p:spPr>
        <p:txBody>
          <a:bodyPr>
            <a:normAutofit/>
          </a:bodyPr>
          <a:lstStyle/>
          <a:p>
            <a:pPr marL="0" indent="450000" algn="just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ru-RU" sz="2000" dirty="0" smtClean="0">
                <a:solidFill>
                  <a:schemeClr val="accent6">
                    <a:lumMod val="10000"/>
                  </a:schemeClr>
                </a:solidFill>
                <a:latin typeface="Garamond" panose="02020404030301010803" pitchFamily="18" charset="0"/>
              </a:rPr>
              <a:t>Ежегодно </a:t>
            </a:r>
            <a:r>
              <a:rPr lang="ru-RU" sz="2000" dirty="0">
                <a:solidFill>
                  <a:schemeClr val="accent6">
                    <a:lumMod val="10000"/>
                  </a:schemeClr>
                </a:solidFill>
                <a:latin typeface="Garamond" panose="02020404030301010803" pitchFamily="18" charset="0"/>
              </a:rPr>
              <a:t>в соответствии с планом проводятся различные гражданско-патриотические, экологические и культурно-массовые мероприятия, как на уровне филиала, так и на городском уровне: интеллектуальные игры «Что? Где? Когда?» на кубок филиала, конкурсы «Мисс и Мистер филиала», благотворительный концерт «Голос сердца моего», «День студента», «День выпускника», «День первокурсника</a:t>
            </a:r>
            <a:r>
              <a:rPr lang="ru-RU" sz="2000" dirty="0" smtClean="0">
                <a:solidFill>
                  <a:schemeClr val="accent6">
                    <a:lumMod val="10000"/>
                  </a:schemeClr>
                </a:solidFill>
                <a:latin typeface="Garamond" panose="02020404030301010803" pitchFamily="18" charset="0"/>
              </a:rPr>
              <a:t>». Участие в общественной организации «Клуб </a:t>
            </a:r>
            <a:r>
              <a:rPr lang="ru-RU" sz="2000" dirty="0">
                <a:solidFill>
                  <a:schemeClr val="accent6">
                    <a:lumMod val="10000"/>
                  </a:schemeClr>
                </a:solidFill>
                <a:latin typeface="Garamond" panose="02020404030301010803" pitchFamily="18" charset="0"/>
              </a:rPr>
              <a:t>выпускников Рыбницкого филиала ПГУ». Приоритетным направлением деятельности «Клуба» является развитие и укрепление связей выпускников с филиалом и между собой, поддержка выпускников в их трудоустройстве и карьерном </a:t>
            </a:r>
            <a:r>
              <a:rPr lang="ru-RU" sz="2000" dirty="0" smtClean="0">
                <a:solidFill>
                  <a:schemeClr val="accent6">
                    <a:lumMod val="10000"/>
                  </a:schemeClr>
                </a:solidFill>
                <a:latin typeface="Garamond" panose="02020404030301010803" pitchFamily="18" charset="0"/>
              </a:rPr>
              <a:t>росте</a:t>
            </a:r>
            <a:r>
              <a:rPr lang="ru-RU" sz="2000" dirty="0">
                <a:solidFill>
                  <a:schemeClr val="accent6">
                    <a:lumMod val="10000"/>
                  </a:schemeClr>
                </a:solidFill>
                <a:latin typeface="Garamond" panose="02020404030301010803" pitchFamily="18" charset="0"/>
              </a:rPr>
              <a:t>.</a:t>
            </a:r>
            <a:endParaRPr lang="ru-RU" sz="2000" dirty="0" smtClean="0">
              <a:solidFill>
                <a:schemeClr val="accent6">
                  <a:lumMod val="10000"/>
                </a:schemeClr>
              </a:solidFill>
              <a:latin typeface="Garamond" panose="02020404030301010803" pitchFamily="18" charset="0"/>
            </a:endParaRPr>
          </a:p>
          <a:p>
            <a:pPr marL="0" indent="450000" algn="just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ru-RU" sz="2000" dirty="0" smtClean="0">
                <a:solidFill>
                  <a:schemeClr val="accent6">
                    <a:lumMod val="10000"/>
                  </a:schemeClr>
                </a:solidFill>
                <a:latin typeface="Garamond" panose="02020404030301010803" pitchFamily="18" charset="0"/>
              </a:rPr>
              <a:t>Особое </a:t>
            </a:r>
            <a:r>
              <a:rPr lang="ru-RU" sz="2000" dirty="0">
                <a:solidFill>
                  <a:schemeClr val="accent6">
                    <a:lumMod val="10000"/>
                  </a:schemeClr>
                </a:solidFill>
                <a:latin typeface="Garamond" panose="02020404030301010803" pitchFamily="18" charset="0"/>
              </a:rPr>
              <a:t>место занимают </a:t>
            </a:r>
            <a:r>
              <a:rPr lang="ru-RU" sz="2000" dirty="0" smtClean="0">
                <a:solidFill>
                  <a:schemeClr val="accent6">
                    <a:lumMod val="10000"/>
                  </a:schemeClr>
                </a:solidFill>
                <a:latin typeface="Garamond" panose="02020404030301010803" pitchFamily="18" charset="0"/>
              </a:rPr>
              <a:t>студенческие творческие  </a:t>
            </a:r>
            <a:r>
              <a:rPr lang="ru-RU" sz="2000" dirty="0">
                <a:solidFill>
                  <a:schemeClr val="accent6">
                    <a:lumMod val="10000"/>
                  </a:schemeClr>
                </a:solidFill>
                <a:latin typeface="Garamond" panose="02020404030301010803" pitchFamily="18" charset="0"/>
              </a:rPr>
              <a:t>кружки, в которых студенты под руководством научных руководителей овладевают методами познания и исследовательской деятельности. </a:t>
            </a:r>
            <a:r>
              <a:rPr lang="ru-RU" sz="2000" dirty="0" smtClean="0">
                <a:solidFill>
                  <a:schemeClr val="accent6">
                    <a:lumMod val="10000"/>
                  </a:schemeClr>
                </a:solidFill>
                <a:latin typeface="Garamond" panose="02020404030301010803" pitchFamily="18" charset="0"/>
              </a:rPr>
              <a:t>На </a:t>
            </a:r>
            <a:r>
              <a:rPr lang="ru-RU" sz="2000" dirty="0">
                <a:solidFill>
                  <a:schemeClr val="accent6">
                    <a:lumMod val="10000"/>
                  </a:schemeClr>
                </a:solidFill>
                <a:latin typeface="Garamond" panose="02020404030301010803" pitchFamily="18" charset="0"/>
              </a:rPr>
              <a:t>кафедре  работает </a:t>
            </a:r>
            <a:r>
              <a:rPr lang="ru-RU" sz="2000" dirty="0" smtClean="0">
                <a:solidFill>
                  <a:schemeClr val="accent6">
                    <a:lumMod val="10000"/>
                  </a:schemeClr>
                </a:solidFill>
                <a:latin typeface="Garamond" panose="02020404030301010803" pitchFamily="18" charset="0"/>
              </a:rPr>
              <a:t>1 студенческий кружок «Прикладная </a:t>
            </a:r>
            <a:r>
              <a:rPr lang="ru-RU" sz="2000" dirty="0" err="1" smtClean="0">
                <a:solidFill>
                  <a:schemeClr val="accent6">
                    <a:lumMod val="10000"/>
                  </a:schemeClr>
                </a:solidFill>
                <a:latin typeface="Garamond" panose="02020404030301010803" pitchFamily="18" charset="0"/>
              </a:rPr>
              <a:t>урбанистика</a:t>
            </a:r>
            <a:r>
              <a:rPr lang="ru-RU" sz="2000" dirty="0" smtClean="0">
                <a:solidFill>
                  <a:schemeClr val="accent6">
                    <a:lumMod val="10000"/>
                  </a:schemeClr>
                </a:solidFill>
                <a:latin typeface="Garamond" panose="02020404030301010803" pitchFamily="18" charset="0"/>
              </a:rPr>
              <a:t>  в городском развитии и благоустройстве», руководителем которого является  специалист  </a:t>
            </a:r>
            <a:r>
              <a:rPr lang="ru-RU" sz="2000" dirty="0" err="1" smtClean="0">
                <a:solidFill>
                  <a:schemeClr val="accent6">
                    <a:lumMod val="10000"/>
                  </a:schemeClr>
                </a:solidFill>
                <a:latin typeface="Garamond" panose="02020404030301010803" pitchFamily="18" charset="0"/>
              </a:rPr>
              <a:t>Кишмерешкин</a:t>
            </a:r>
            <a:r>
              <a:rPr lang="ru-RU" sz="2000" dirty="0" smtClean="0">
                <a:solidFill>
                  <a:schemeClr val="accent6">
                    <a:lumMod val="10000"/>
                  </a:schemeClr>
                </a:solidFill>
                <a:latin typeface="Garamond" panose="02020404030301010803" pitchFamily="18" charset="0"/>
              </a:rPr>
              <a:t> И.А.</a:t>
            </a:r>
            <a:endParaRPr lang="en-US" sz="2000" dirty="0" smtClean="0">
              <a:solidFill>
                <a:schemeClr val="accent6">
                  <a:lumMod val="10000"/>
                </a:schemeClr>
              </a:solidFill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69189932"/>
      </p:ext>
    </p:extLst>
  </p:cSld>
  <p:clrMapOvr>
    <a:masterClrMapping/>
  </p:clrMapOvr>
  <p:transition spd="med" advTm="20000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46" y="0"/>
            <a:ext cx="12202846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533257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 advTm="10000">
        <p:circle/>
      </p:transition>
    </mc:Choice>
    <mc:Fallback>
      <p:transition spd="slow" advTm="10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190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4194828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 advTm="10000">
        <p:circle/>
      </p:transition>
    </mc:Choice>
    <mc:Fallback>
      <p:transition spd="slow" advTm="10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tpp\Desktop\аудитория фото\IMG_277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732458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 advTm="10000">
        <p:circle/>
      </p:transition>
    </mc:Choice>
    <mc:Fallback>
      <p:transition spd="slow" advTm="10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tpp\Desktop\аудитория фото\20180228_1052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288528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 advTm="10000">
        <p:circle/>
      </p:transition>
    </mc:Choice>
    <mc:Fallback>
      <p:transition spd="slow" advTm="10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tpp\Desktop\аудитория фото\IMG_276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6398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 advTm="10000">
        <p:circle/>
      </p:transition>
    </mc:Choice>
    <mc:Fallback>
      <p:transition spd="slow" advTm="10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tpp\Desktop\аудитория фото\IMG_277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48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 advTm="10000">
        <p:circle/>
      </p:transition>
    </mc:Choice>
    <mc:Fallback>
      <p:transition spd="slow" advTm="10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1111" y="754742"/>
            <a:ext cx="10018713" cy="98298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 </a:t>
            </a:r>
            <a:r>
              <a:rPr lang="ru-RU" sz="2800" b="1" dirty="0" smtClean="0">
                <a:solidFill>
                  <a:srgbClr val="000000"/>
                </a:solidFill>
                <a:latin typeface="Garamond" panose="02020404030301010803" pitchFamily="18" charset="0"/>
              </a:rPr>
              <a:t>«Стратегия развития  кафедры </a:t>
            </a:r>
            <a:r>
              <a:rPr lang="ru-RU" sz="2800" b="1" dirty="0" err="1" smtClean="0">
                <a:solidFill>
                  <a:srgbClr val="000000"/>
                </a:solidFill>
                <a:latin typeface="Garamond" panose="02020404030301010803" pitchFamily="18" charset="0"/>
              </a:rPr>
              <a:t>АТПиП</a:t>
            </a:r>
            <a:r>
              <a:rPr lang="ru-RU" sz="2800" b="1" dirty="0" smtClean="0">
                <a:solidFill>
                  <a:srgbClr val="000000"/>
                </a:solidFill>
                <a:latin typeface="Garamond" panose="02020404030301010803" pitchFamily="18" charset="0"/>
              </a:rPr>
              <a:t> ПГУ им. Т.Г. Шевченко на период 2022-2025 </a:t>
            </a:r>
            <a:r>
              <a:rPr lang="ru-RU" sz="2800" b="1" dirty="0" err="1" smtClean="0">
                <a:solidFill>
                  <a:srgbClr val="000000"/>
                </a:solidFill>
                <a:latin typeface="Garamond" panose="02020404030301010803" pitchFamily="18" charset="0"/>
              </a:rPr>
              <a:t>гг</a:t>
            </a:r>
            <a:r>
              <a:rPr lang="ru-RU" sz="2800" b="1" dirty="0">
                <a:solidFill>
                  <a:srgbClr val="000000"/>
                </a:solidFill>
                <a:latin typeface="Garamond" panose="02020404030301010803" pitchFamily="18" charset="0"/>
              </a:rPr>
              <a:t> </a:t>
            </a:r>
            <a:r>
              <a:rPr lang="ru-RU" sz="2800" b="1" dirty="0" smtClean="0">
                <a:solidFill>
                  <a:srgbClr val="000000"/>
                </a:solidFill>
                <a:latin typeface="Garamond" panose="02020404030301010803" pitchFamily="18" charset="0"/>
              </a:rPr>
              <a:t>» </a:t>
            </a:r>
            <a:r>
              <a:rPr lang="en-US" sz="2800" b="1" dirty="0" smtClean="0">
                <a:solidFill>
                  <a:srgbClr val="000000"/>
                </a:solidFill>
                <a:latin typeface="Garamond" panose="02020404030301010803" pitchFamily="18" charset="0"/>
              </a:rPr>
              <a:t>:</a:t>
            </a:r>
            <a:endParaRPr lang="ru-RU" sz="2800" b="1" dirty="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23053" y="1839324"/>
            <a:ext cx="10018713" cy="4372790"/>
          </a:xfrm>
        </p:spPr>
        <p:txBody>
          <a:bodyPr>
            <a:normAutofit/>
          </a:bodyPr>
          <a:lstStyle/>
          <a:p>
            <a:pPr marL="0" indent="450000" algn="just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ru-RU" sz="2000" dirty="0" smtClean="0">
                <a:latin typeface="Garamond" panose="02020404030301010803" pitchFamily="18" charset="0"/>
              </a:rPr>
              <a:t>Развитие кафедры, как составной части современного научно-образовательного комплекса ПГУ им. Т.Г. Шевченко в северных районах ПМР.</a:t>
            </a:r>
            <a:endParaRPr lang="ru-RU" sz="2000" dirty="0">
              <a:latin typeface="Garamond" panose="02020404030301010803" pitchFamily="18" charset="0"/>
            </a:endParaRPr>
          </a:p>
          <a:p>
            <a:pPr marL="0" indent="450000" algn="just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ru-RU" sz="2000" dirty="0">
                <a:latin typeface="Garamond" panose="02020404030301010803" pitchFamily="18" charset="0"/>
              </a:rPr>
              <a:t>Концентрация интеллектуального потенциала при росте остепененных </a:t>
            </a:r>
            <a:r>
              <a:rPr lang="ru-RU" sz="2000" dirty="0" smtClean="0">
                <a:latin typeface="Garamond" panose="02020404030301010803" pitchFamily="18" charset="0"/>
              </a:rPr>
              <a:t>научно-педагогических </a:t>
            </a:r>
            <a:r>
              <a:rPr lang="ru-RU" sz="2000" dirty="0">
                <a:latin typeface="Garamond" panose="02020404030301010803" pitchFamily="18" charset="0"/>
              </a:rPr>
              <a:t>работников</a:t>
            </a:r>
          </a:p>
          <a:p>
            <a:pPr marL="0" indent="450000" algn="just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ru-RU" sz="2000" dirty="0">
                <a:latin typeface="Garamond" panose="02020404030301010803" pitchFamily="18" charset="0"/>
              </a:rPr>
              <a:t>Интеграция образования, науки и производства с </a:t>
            </a:r>
            <a:r>
              <a:rPr lang="ru-RU" sz="2000" dirty="0" smtClean="0">
                <a:latin typeface="Garamond" panose="02020404030301010803" pitchFamily="18" charset="0"/>
              </a:rPr>
              <a:t>открытием кафедр на промышленных предприятиях города Рыбницы (ЗАО «РЦК», ОАО «ММЗ»)</a:t>
            </a:r>
          </a:p>
          <a:p>
            <a:pPr marL="0" indent="450000" algn="just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ru-RU" sz="2000" dirty="0" smtClean="0">
                <a:latin typeface="Garamond" panose="02020404030301010803" pitchFamily="18" charset="0"/>
              </a:rPr>
              <a:t>Модернизация инженерного</a:t>
            </a:r>
            <a:r>
              <a:rPr lang="ru-RU" sz="2000" dirty="0">
                <a:latin typeface="Garamond" panose="02020404030301010803" pitchFamily="18" charset="0"/>
              </a:rPr>
              <a:t> </a:t>
            </a:r>
            <a:r>
              <a:rPr lang="ru-RU" sz="2000" dirty="0" smtClean="0">
                <a:latin typeface="Garamond" panose="02020404030301010803" pitchFamily="18" charset="0"/>
              </a:rPr>
              <a:t> </a:t>
            </a:r>
            <a:r>
              <a:rPr lang="ru-RU" sz="2000" dirty="0">
                <a:latin typeface="Garamond" panose="02020404030301010803" pitchFamily="18" charset="0"/>
              </a:rPr>
              <a:t>образования и социальной среды с применением </a:t>
            </a:r>
            <a:r>
              <a:rPr lang="en-US" sz="2000" dirty="0">
                <a:latin typeface="Garamond" panose="02020404030301010803" pitchFamily="18" charset="0"/>
              </a:rPr>
              <a:t>IT-</a:t>
            </a:r>
            <a:r>
              <a:rPr lang="ru-RU" sz="2000" dirty="0">
                <a:latin typeface="Garamond" panose="02020404030301010803" pitchFamily="18" charset="0"/>
              </a:rPr>
              <a:t>технологий в развитии основ </a:t>
            </a:r>
            <a:r>
              <a:rPr lang="ru-RU" sz="2000" dirty="0" smtClean="0">
                <a:latin typeface="Garamond" panose="02020404030301010803" pitchFamily="18" charset="0"/>
              </a:rPr>
              <a:t>цифровых инновационных технологий.</a:t>
            </a:r>
            <a:endParaRPr lang="ru-RU" sz="2000" dirty="0">
              <a:latin typeface="Garamond" panose="02020404030301010803" pitchFamily="18" charset="0"/>
            </a:endParaRPr>
          </a:p>
          <a:p>
            <a:pPr marL="0" indent="450000" algn="just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ru-RU" sz="2000" dirty="0" smtClean="0">
                <a:latin typeface="Garamond" panose="02020404030301010803" pitchFamily="18" charset="0"/>
              </a:rPr>
              <a:t>Развитие сетевого взаимодействия с промышленными предприятиями и муниципальными системами управления города Рыбница.</a:t>
            </a:r>
          </a:p>
          <a:p>
            <a:pPr marL="0" indent="450000" algn="just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ru-RU" sz="2000" dirty="0">
                <a:latin typeface="Garamond" panose="02020404030301010803" pitchFamily="18" charset="0"/>
              </a:rPr>
              <a:t>Продвижение кластерной и </a:t>
            </a:r>
            <a:r>
              <a:rPr lang="ru-RU" sz="2000" dirty="0" err="1">
                <a:latin typeface="Garamond" panose="02020404030301010803" pitchFamily="18" charset="0"/>
              </a:rPr>
              <a:t>технопарковой</a:t>
            </a:r>
            <a:r>
              <a:rPr lang="ru-RU" sz="2000" dirty="0">
                <a:latin typeface="Garamond" panose="02020404030301010803" pitchFamily="18" charset="0"/>
              </a:rPr>
              <a:t> </a:t>
            </a:r>
            <a:r>
              <a:rPr lang="ru-RU" sz="2000" dirty="0" smtClean="0">
                <a:latin typeface="Garamond" panose="02020404030301010803" pitchFamily="18" charset="0"/>
              </a:rPr>
              <a:t>политики в филиале.</a:t>
            </a:r>
          </a:p>
          <a:p>
            <a:pPr marL="0" indent="450000" algn="just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ru-RU" sz="2000" dirty="0" smtClean="0">
                <a:latin typeface="Garamond" panose="02020404030301010803" pitchFamily="18" charset="0"/>
              </a:rPr>
              <a:t>Открытие магистратуры </a:t>
            </a:r>
          </a:p>
          <a:p>
            <a:pPr marL="0" indent="0" algn="just">
              <a:buNone/>
            </a:pPr>
            <a:endParaRPr lang="ru-RU" sz="2000" dirty="0" smtClean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994892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Tm="20000">
        <p:dissolve/>
      </p:transition>
    </mc:Choice>
    <mc:Fallback>
      <p:transition spd="slow" advTm="20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90805" y="2183872"/>
            <a:ext cx="10319255" cy="262612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Garamond" panose="02020404030301010803" pitchFamily="18" charset="0"/>
              </a:rPr>
              <a:t/>
            </a:r>
            <a:br>
              <a:rPr lang="ru-RU" dirty="0" smtClean="0">
                <a:latin typeface="Garamond" panose="02020404030301010803" pitchFamily="18" charset="0"/>
              </a:rPr>
            </a:br>
            <a:r>
              <a:rPr lang="ru-RU" dirty="0">
                <a:latin typeface="Garamond" panose="02020404030301010803" pitchFamily="18" charset="0"/>
              </a:rPr>
              <a:t/>
            </a:r>
            <a:br>
              <a:rPr lang="ru-RU" dirty="0">
                <a:latin typeface="Garamond" panose="02020404030301010803" pitchFamily="18" charset="0"/>
              </a:rPr>
            </a:br>
            <a:r>
              <a:rPr lang="ru-RU" dirty="0" smtClean="0">
                <a:latin typeface="Garamond" panose="02020404030301010803" pitchFamily="18" charset="0"/>
              </a:rPr>
              <a:t/>
            </a:r>
            <a:br>
              <a:rPr lang="ru-RU" dirty="0" smtClean="0">
                <a:latin typeface="Garamond" panose="02020404030301010803" pitchFamily="18" charset="0"/>
              </a:rPr>
            </a:br>
            <a:r>
              <a:rPr lang="ru-RU" dirty="0">
                <a:latin typeface="Garamond" panose="02020404030301010803" pitchFamily="18" charset="0"/>
              </a:rPr>
              <a:t/>
            </a:r>
            <a:br>
              <a:rPr lang="ru-RU" dirty="0">
                <a:latin typeface="Garamond" panose="02020404030301010803" pitchFamily="18" charset="0"/>
              </a:rPr>
            </a:br>
            <a:r>
              <a:rPr lang="ru-RU" dirty="0" smtClean="0">
                <a:latin typeface="Garamond" panose="02020404030301010803" pitchFamily="18" charset="0"/>
              </a:rPr>
              <a:t>Кафедра Автоматизации технологических процессов и производств Рыбницкого филиала ПГУ им.</a:t>
            </a:r>
            <a:r>
              <a:rPr lang="en-US" dirty="0" smtClean="0">
                <a:latin typeface="Garamond" panose="02020404030301010803" pitchFamily="18" charset="0"/>
              </a:rPr>
              <a:t> </a:t>
            </a:r>
            <a:r>
              <a:rPr lang="ru-RU" dirty="0" smtClean="0">
                <a:latin typeface="Garamond" panose="02020404030301010803" pitchFamily="18" charset="0"/>
              </a:rPr>
              <a:t>Т</a:t>
            </a:r>
            <a:r>
              <a:rPr lang="en-US" dirty="0">
                <a:latin typeface="Garamond" panose="02020404030301010803" pitchFamily="18" charset="0"/>
              </a:rPr>
              <a:t>.</a:t>
            </a:r>
            <a:r>
              <a:rPr lang="ru-RU" dirty="0" smtClean="0">
                <a:latin typeface="Garamond" panose="02020404030301010803" pitchFamily="18" charset="0"/>
              </a:rPr>
              <a:t>Г.</a:t>
            </a:r>
            <a:r>
              <a:rPr lang="en-US" dirty="0" smtClean="0">
                <a:latin typeface="Garamond" panose="02020404030301010803" pitchFamily="18" charset="0"/>
              </a:rPr>
              <a:t> </a:t>
            </a:r>
            <a:r>
              <a:rPr lang="ru-RU" dirty="0" smtClean="0">
                <a:latin typeface="Garamond" panose="02020404030301010803" pitchFamily="18" charset="0"/>
              </a:rPr>
              <a:t>Шевченко на 2018-2022 г.</a:t>
            </a:r>
            <a:endParaRPr lang="ru-RU" dirty="0">
              <a:latin typeface="Garamond" panose="020204040303010108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39237" y="4769040"/>
            <a:ext cx="8470824" cy="594360"/>
          </a:xfrm>
        </p:spPr>
        <p:txBody>
          <a:bodyPr>
            <a:noAutofit/>
          </a:bodyPr>
          <a:lstStyle/>
          <a:p>
            <a:endParaRPr lang="ru-RU" sz="2800" dirty="0">
              <a:latin typeface="Garamond" panose="02020404030301010803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69030" y="1229765"/>
            <a:ext cx="74523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dirty="0">
              <a:latin typeface="Garamond" panose="02020404030301010803" pitchFamily="18" charset="0"/>
            </a:endParaRPr>
          </a:p>
          <a:p>
            <a:endParaRPr lang="ru-RU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0486">
            <a:off x="212253" y="249419"/>
            <a:ext cx="2576675" cy="2550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C:\Users\atpp\Desktop\atp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2435"/>
            <a:ext cx="12191999" cy="67355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работа АТПиП\компьютер Катя\АТПиП 2018,2019,2020,2021,2022\ГАК 2021-2022\P20708-14252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395413" y="-2190750"/>
            <a:ext cx="14982826" cy="11239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7805154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15000"/>
    </mc:Choice>
    <mc:Fallback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9859" y="697957"/>
            <a:ext cx="10018713" cy="822959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000000"/>
                </a:solidFill>
                <a:latin typeface="Garamond" panose="02020404030301010803" pitchFamily="18" charset="0"/>
              </a:rPr>
              <a:t>Организационная структура филиала ПГУ </a:t>
            </a:r>
            <a:r>
              <a:rPr lang="en-US" sz="2800" b="1" dirty="0">
                <a:solidFill>
                  <a:srgbClr val="000000"/>
                </a:solidFill>
                <a:latin typeface="Garamond" panose="02020404030301010803" pitchFamily="18" charset="0"/>
              </a:rPr>
              <a:t/>
            </a:r>
            <a:br>
              <a:rPr lang="en-US" sz="2800" b="1" dirty="0">
                <a:solidFill>
                  <a:srgbClr val="000000"/>
                </a:solidFill>
                <a:latin typeface="Garamond" panose="02020404030301010803" pitchFamily="18" charset="0"/>
              </a:rPr>
            </a:br>
            <a:r>
              <a:rPr lang="ru-RU" sz="2800" b="1" dirty="0">
                <a:solidFill>
                  <a:srgbClr val="000000"/>
                </a:solidFill>
                <a:latin typeface="Garamond" panose="02020404030301010803" pitchFamily="18" charset="0"/>
              </a:rPr>
              <a:t>им.</a:t>
            </a:r>
            <a:r>
              <a:rPr lang="en-US" sz="2800" b="1" dirty="0">
                <a:solidFill>
                  <a:srgbClr val="000000"/>
                </a:solidFill>
                <a:latin typeface="Garamond" panose="02020404030301010803" pitchFamily="18" charset="0"/>
              </a:rPr>
              <a:t> </a:t>
            </a:r>
            <a:r>
              <a:rPr lang="ru-RU" sz="2800" b="1" dirty="0">
                <a:solidFill>
                  <a:srgbClr val="000000"/>
                </a:solidFill>
                <a:latin typeface="Garamond" panose="02020404030301010803" pitchFamily="18" charset="0"/>
              </a:rPr>
              <a:t>Т.Г. Шевченко в г. Рыбнице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979" y="1601334"/>
            <a:ext cx="7389907" cy="4772361"/>
          </a:xfrm>
        </p:spPr>
      </p:pic>
    </p:spTree>
    <p:extLst>
      <p:ext uri="{BB962C8B-B14F-4D97-AF65-F5344CB8AC3E}">
        <p14:creationId xmlns="" xmlns:p14="http://schemas.microsoft.com/office/powerpoint/2010/main" val="955075560"/>
      </p:ext>
    </p:extLst>
  </p:cSld>
  <p:clrMapOvr>
    <a:masterClrMapping/>
  </p:clrMapOvr>
  <p:transition spd="slow" advTm="15000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4654" y="1016725"/>
            <a:ext cx="10018713" cy="76581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000000"/>
                </a:solidFill>
                <a:latin typeface="Garamond" panose="02020404030301010803" pitchFamily="18" charset="0"/>
              </a:rPr>
              <a:t>Характеристика площадей, используемых в образовательном процессе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90792682"/>
              </p:ext>
            </p:extLst>
          </p:nvPr>
        </p:nvGraphicFramePr>
        <p:xfrm>
          <a:off x="1461655" y="2119087"/>
          <a:ext cx="9656289" cy="3106057"/>
        </p:xfrm>
        <a:graphic>
          <a:graphicData uri="http://schemas.openxmlformats.org/drawingml/2006/table">
            <a:tbl>
              <a:tblPr firstRow="1" firstCol="1" bandRow="1"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967546">
                  <a:extLst>
                    <a:ext uri="{9D8B030D-6E8A-4147-A177-3AD203B41FA5}">
                      <a16:colId xmlns:a16="http://schemas.microsoft.com/office/drawing/2014/main" xmlns="" val="3575999911"/>
                    </a:ext>
                  </a:extLst>
                </a:gridCol>
                <a:gridCol w="2894565">
                  <a:extLst>
                    <a:ext uri="{9D8B030D-6E8A-4147-A177-3AD203B41FA5}">
                      <a16:colId xmlns:a16="http://schemas.microsoft.com/office/drawing/2014/main" xmlns="" val="3347735560"/>
                    </a:ext>
                  </a:extLst>
                </a:gridCol>
                <a:gridCol w="1931057">
                  <a:extLst>
                    <a:ext uri="{9D8B030D-6E8A-4147-A177-3AD203B41FA5}">
                      <a16:colId xmlns:a16="http://schemas.microsoft.com/office/drawing/2014/main" xmlns="" val="3610978569"/>
                    </a:ext>
                  </a:extLst>
                </a:gridCol>
                <a:gridCol w="1931057">
                  <a:extLst>
                    <a:ext uri="{9D8B030D-6E8A-4147-A177-3AD203B41FA5}">
                      <a16:colId xmlns:a16="http://schemas.microsoft.com/office/drawing/2014/main" xmlns="" val="3631706803"/>
                    </a:ext>
                  </a:extLst>
                </a:gridCol>
                <a:gridCol w="1932064">
                  <a:extLst>
                    <a:ext uri="{9D8B030D-6E8A-4147-A177-3AD203B41FA5}">
                      <a16:colId xmlns:a16="http://schemas.microsoft.com/office/drawing/2014/main" xmlns="" val="1859708978"/>
                    </a:ext>
                  </a:extLst>
                </a:gridCol>
              </a:tblGrid>
              <a:tr h="8165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№ п\п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32" marR="37732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Наименование объекта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32" marR="37732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Количество</a:t>
                      </a:r>
                      <a:b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</a:b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объектов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32" marR="37732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Площадь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32" marR="37732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Количество</a:t>
                      </a:r>
                      <a:b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</a:b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мест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32" marR="37732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36200988"/>
                  </a:ext>
                </a:extLst>
              </a:tr>
              <a:tr h="366448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Объекты используемые в образовательном процессе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32" marR="37732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86661996"/>
                  </a:ext>
                </a:extLst>
              </a:tr>
              <a:tr h="3664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1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32" marR="37732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Учебный корпус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32" marR="377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1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32" marR="377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214,75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32" marR="377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94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32" marR="37732" marT="0" marB="0" anchor="ctr"/>
                </a:tc>
                <a:extLst>
                  <a:ext uri="{0D108BD9-81ED-4DB2-BD59-A6C34878D82A}">
                    <a16:rowId xmlns:a16="http://schemas.microsoft.com/office/drawing/2014/main" xmlns="" val="454261252"/>
                  </a:ext>
                </a:extLst>
              </a:tr>
              <a:tr h="3664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32" marR="37732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Учебные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кабинеты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32" marR="377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4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32" marR="377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167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32" marR="377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92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32" marR="37732" marT="0" marB="0" anchor="ctr"/>
                </a:tc>
                <a:extLst>
                  <a:ext uri="{0D108BD9-81ED-4DB2-BD59-A6C34878D82A}">
                    <a16:rowId xmlns:a16="http://schemas.microsoft.com/office/drawing/2014/main" xmlns="" val="4045708652"/>
                  </a:ext>
                </a:extLst>
              </a:tr>
              <a:tr h="8237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3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32" marR="37732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Учебно-производственная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 лаборатория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32" marR="377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1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32" marR="377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41,25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32" marR="377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32" marR="37732" marT="0" marB="0" anchor="ctr"/>
                </a:tc>
                <a:extLst>
                  <a:ext uri="{0D108BD9-81ED-4DB2-BD59-A6C34878D82A}">
                    <a16:rowId xmlns:a16="http://schemas.microsoft.com/office/drawing/2014/main" xmlns="" val="3470074575"/>
                  </a:ext>
                </a:extLst>
              </a:tr>
              <a:tr h="3664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4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32" marR="37732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Архив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32" marR="377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1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32" marR="377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6,5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32" marR="377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32" marR="37732" marT="0" marB="0" anchor="ctr"/>
                </a:tc>
                <a:extLst>
                  <a:ext uri="{0D108BD9-81ED-4DB2-BD59-A6C34878D82A}">
                    <a16:rowId xmlns:a16="http://schemas.microsoft.com/office/drawing/2014/main" xmlns="" val="23284118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71730987"/>
      </p:ext>
    </p:extLst>
  </p:cSld>
  <p:clrMapOvr>
    <a:masterClrMapping/>
  </p:clrMapOvr>
  <p:transition spd="med" advTm="20000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9168" y="798105"/>
            <a:ext cx="10018713" cy="720089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000000"/>
                </a:solidFill>
                <a:latin typeface="Garamond" panose="02020404030301010803" pitchFamily="18" charset="0"/>
              </a:rPr>
              <a:t>Электронно-информационные ресурсы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436460196"/>
              </p:ext>
            </p:extLst>
          </p:nvPr>
        </p:nvGraphicFramePr>
        <p:xfrm>
          <a:off x="1750744" y="1872343"/>
          <a:ext cx="9050420" cy="3692254"/>
        </p:xfrm>
        <a:graphic>
          <a:graphicData uri="http://schemas.openxmlformats.org/drawingml/2006/table">
            <a:tbl>
              <a:tblPr firstRow="1" firstCol="1" bandRow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1100420">
                  <a:extLst>
                    <a:ext uri="{9D8B030D-6E8A-4147-A177-3AD203B41FA5}">
                      <a16:colId xmlns:a16="http://schemas.microsoft.com/office/drawing/2014/main" xmlns="" val="3934786437"/>
                    </a:ext>
                  </a:extLst>
                </a:gridCol>
                <a:gridCol w="5065759">
                  <a:extLst>
                    <a:ext uri="{9D8B030D-6E8A-4147-A177-3AD203B41FA5}">
                      <a16:colId xmlns:a16="http://schemas.microsoft.com/office/drawing/2014/main" xmlns="" val="1967211422"/>
                    </a:ext>
                  </a:extLst>
                </a:gridCol>
                <a:gridCol w="2884241">
                  <a:extLst>
                    <a:ext uri="{9D8B030D-6E8A-4147-A177-3AD203B41FA5}">
                      <a16:colId xmlns:a16="http://schemas.microsoft.com/office/drawing/2014/main" xmlns="" val="2508554723"/>
                    </a:ext>
                  </a:extLst>
                </a:gridCol>
              </a:tblGrid>
              <a:tr h="529954"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№ п\п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Наименование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Количество</a:t>
                      </a: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88880781"/>
                  </a:ext>
                </a:extLst>
              </a:tr>
              <a:tr h="527050"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solidFill>
                            <a:schemeClr val="dk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Garamond" panose="02020404030301010803" pitchFamily="18" charset="0"/>
                        </a:rPr>
                        <a:t>Компьютер</a:t>
                      </a:r>
                      <a:endParaRPr lang="ru-RU" sz="16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6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221716893"/>
                  </a:ext>
                </a:extLst>
              </a:tr>
              <a:tr h="527050"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solidFill>
                            <a:schemeClr val="dk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Garamond" panose="02020404030301010803" pitchFamily="18" charset="0"/>
                        </a:rPr>
                        <a:t>Принтер</a:t>
                      </a:r>
                      <a:endParaRPr lang="ru-RU" sz="16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3</a:t>
                      </a:r>
                      <a:endParaRPr lang="ru-RU" sz="16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635754544"/>
                  </a:ext>
                </a:extLst>
              </a:tr>
              <a:tr h="527050"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solidFill>
                            <a:schemeClr val="dk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Garamond" panose="02020404030301010803" pitchFamily="18" charset="0"/>
                        </a:rPr>
                        <a:t>Копир. аппарат</a:t>
                      </a:r>
                      <a:endParaRPr lang="ru-RU" sz="16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3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153658012"/>
                  </a:ext>
                </a:extLst>
              </a:tr>
              <a:tr h="527050"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solidFill>
                            <a:schemeClr val="dk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Garamond" panose="02020404030301010803" pitchFamily="18" charset="0"/>
                        </a:rPr>
                        <a:t>Проектор</a:t>
                      </a:r>
                      <a:endParaRPr lang="ru-RU" sz="16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Garamond" panose="02020404030301010803" pitchFamily="18" charset="0"/>
                        </a:rPr>
                        <a:t>1</a:t>
                      </a:r>
                      <a:endParaRPr lang="ru-RU" sz="16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136493398"/>
                  </a:ext>
                </a:extLst>
              </a:tr>
              <a:tr h="527050"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Garamond" panose="02020404030301010803" pitchFamily="18" charset="0"/>
                        </a:rPr>
                        <a:t>Проекционный экран</a:t>
                      </a:r>
                      <a:endParaRPr lang="ru-RU" sz="16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1</a:t>
                      </a:r>
                      <a:endParaRPr lang="ru-RU" sz="16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317612466"/>
                  </a:ext>
                </a:extLst>
              </a:tr>
              <a:tr h="527050"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Проекционный телевизор</a:t>
                      </a:r>
                      <a:endParaRPr lang="ru-RU" sz="18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080723658"/>
      </p:ext>
    </p:extLst>
  </p:cSld>
  <p:clrMapOvr>
    <a:masterClrMapping/>
  </p:clrMapOvr>
  <p:transition spd="slow" advTm="1500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0138" y="1010556"/>
            <a:ext cx="10018713" cy="674369"/>
          </a:xfrm>
        </p:spPr>
        <p:txBody>
          <a:bodyPr>
            <a:noAutofit/>
          </a:bodyPr>
          <a:lstStyle/>
          <a:p>
            <a:pPr algn="ctr"/>
            <a:r>
              <a:rPr lang="ru-RU" b="1" dirty="0">
                <a:solidFill>
                  <a:srgbClr val="000000"/>
                </a:solidFill>
                <a:latin typeface="Garamond" panose="02020404030301010803" pitchFamily="18" charset="0"/>
              </a:rPr>
              <a:t>Кадровое обеспечение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10138" y="1815012"/>
            <a:ext cx="1001871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9263" algn="just"/>
            <a:r>
              <a:rPr lang="ru-RU" sz="2000" dirty="0" smtClean="0">
                <a:latin typeface="Garamond" panose="02020404030301010803" pitchFamily="18" charset="0"/>
              </a:rPr>
              <a:t>Численность </a:t>
            </a:r>
            <a:r>
              <a:rPr lang="ru-RU" sz="2000" dirty="0">
                <a:latin typeface="Garamond" panose="02020404030301010803" pitchFamily="18" charset="0"/>
              </a:rPr>
              <a:t>работников  </a:t>
            </a:r>
            <a:r>
              <a:rPr lang="ru-RU" sz="2000" dirty="0" smtClean="0">
                <a:latin typeface="Garamond" panose="02020404030301010803" pitchFamily="18" charset="0"/>
              </a:rPr>
              <a:t> кафедры Автоматизация технологических процессов и производств филиала ПГУ </a:t>
            </a:r>
            <a:r>
              <a:rPr lang="ru-RU" sz="2000" dirty="0">
                <a:latin typeface="Garamond" panose="02020404030301010803" pitchFamily="18" charset="0"/>
              </a:rPr>
              <a:t>в г. </a:t>
            </a:r>
            <a:r>
              <a:rPr lang="ru-RU" sz="2000" dirty="0" smtClean="0">
                <a:latin typeface="Garamond" panose="02020404030301010803" pitchFamily="18" charset="0"/>
              </a:rPr>
              <a:t>Рыбниц</a:t>
            </a:r>
            <a:r>
              <a:rPr lang="ru-RU" sz="2000" dirty="0">
                <a:latin typeface="Garamond" panose="02020404030301010803" pitchFamily="18" charset="0"/>
              </a:rPr>
              <a:t>е</a:t>
            </a:r>
            <a:r>
              <a:rPr lang="ru-RU" sz="2000" dirty="0" smtClean="0">
                <a:latin typeface="Garamond" panose="02020404030301010803" pitchFamily="18" charset="0"/>
              </a:rPr>
              <a:t>  </a:t>
            </a:r>
            <a:r>
              <a:rPr lang="ru-RU" sz="2000" dirty="0">
                <a:latin typeface="Garamond" panose="02020404030301010803" pitchFamily="18" charset="0"/>
              </a:rPr>
              <a:t>по состоянию на </a:t>
            </a:r>
            <a:r>
              <a:rPr lang="ru-RU" sz="2000" dirty="0" smtClean="0">
                <a:latin typeface="Garamond" panose="02020404030301010803" pitchFamily="18" charset="0"/>
              </a:rPr>
              <a:t>01.01.2024 </a:t>
            </a:r>
            <a:r>
              <a:rPr lang="ru-RU" sz="2000" dirty="0">
                <a:latin typeface="Garamond" panose="02020404030301010803" pitchFamily="18" charset="0"/>
              </a:rPr>
              <a:t>года </a:t>
            </a:r>
            <a:r>
              <a:rPr lang="ru-RU" sz="2000" dirty="0" smtClean="0">
                <a:latin typeface="Garamond" panose="02020404030301010803" pitchFamily="18" charset="0"/>
              </a:rPr>
              <a:t>составляет 24  </a:t>
            </a:r>
            <a:r>
              <a:rPr lang="ru-RU" sz="2000" dirty="0">
                <a:latin typeface="Garamond" panose="02020404030301010803" pitchFamily="18" charset="0"/>
              </a:rPr>
              <a:t>человек, из них штатных </a:t>
            </a:r>
            <a:r>
              <a:rPr lang="ru-RU" sz="2000" dirty="0" smtClean="0">
                <a:latin typeface="Garamond" panose="02020404030301010803" pitchFamily="18" charset="0"/>
              </a:rPr>
              <a:t> </a:t>
            </a:r>
            <a:r>
              <a:rPr lang="ru-RU" sz="2000" dirty="0">
                <a:latin typeface="Garamond" panose="02020404030301010803" pitchFamily="18" charset="0"/>
              </a:rPr>
              <a:t>-  </a:t>
            </a:r>
            <a:r>
              <a:rPr lang="ru-RU" sz="2000" dirty="0" smtClean="0">
                <a:latin typeface="Garamond" panose="02020404030301010803" pitchFamily="18" charset="0"/>
              </a:rPr>
              <a:t>4 </a:t>
            </a:r>
            <a:r>
              <a:rPr lang="ru-RU" sz="2000" dirty="0">
                <a:latin typeface="Garamond" panose="02020404030301010803" pitchFamily="18" charset="0"/>
              </a:rPr>
              <a:t>человек, </a:t>
            </a:r>
            <a:r>
              <a:rPr lang="ru-RU" sz="2000" dirty="0" smtClean="0">
                <a:latin typeface="Garamond" panose="02020404030301010803" pitchFamily="18" charset="0"/>
              </a:rPr>
              <a:t> 19 совместителей, специалист кафедры  и лаборант, главный специалист СПО.  </a:t>
            </a:r>
            <a:r>
              <a:rPr lang="ru-RU" sz="2000" dirty="0">
                <a:latin typeface="Garamond" panose="02020404030301010803" pitchFamily="18" charset="0"/>
              </a:rPr>
              <a:t>Из </a:t>
            </a:r>
            <a:r>
              <a:rPr lang="ru-RU" sz="2000" dirty="0" smtClean="0">
                <a:latin typeface="Garamond" panose="02020404030301010803" pitchFamily="18" charset="0"/>
              </a:rPr>
              <a:t>5</a:t>
            </a:r>
            <a:r>
              <a:rPr lang="ru-RU" sz="2000" dirty="0" smtClean="0">
                <a:latin typeface="Garamond" panose="02020404030301010803" pitchFamily="18" charset="0"/>
              </a:rPr>
              <a:t> </a:t>
            </a:r>
            <a:r>
              <a:rPr lang="ru-RU" sz="2000" dirty="0">
                <a:latin typeface="Garamond" panose="02020404030301010803" pitchFamily="18" charset="0"/>
              </a:rPr>
              <a:t>штатных преподавателей - </a:t>
            </a:r>
            <a:r>
              <a:rPr lang="ru-RU" sz="2000" dirty="0" smtClean="0">
                <a:latin typeface="Garamond" panose="02020404030301010803" pitchFamily="18" charset="0"/>
              </a:rPr>
              <a:t>1 имеет </a:t>
            </a:r>
            <a:r>
              <a:rPr lang="ru-RU" sz="2000" dirty="0">
                <a:latin typeface="Garamond" panose="02020404030301010803" pitchFamily="18" charset="0"/>
              </a:rPr>
              <a:t>ученую </a:t>
            </a:r>
            <a:r>
              <a:rPr lang="ru-RU" sz="2000" dirty="0" smtClean="0">
                <a:latin typeface="Garamond" panose="02020404030301010803" pitchFamily="18" charset="0"/>
              </a:rPr>
              <a:t>степень. </a:t>
            </a:r>
            <a:r>
              <a:rPr lang="ru-RU" sz="2000" dirty="0">
                <a:latin typeface="Garamond" panose="02020404030301010803" pitchFamily="18" charset="0"/>
              </a:rPr>
              <a:t>Профессорско-преподавательский состав кафедры постоянно повышает квалификацию: </a:t>
            </a:r>
            <a:r>
              <a:rPr lang="ru-RU" sz="2000" dirty="0" smtClean="0">
                <a:latin typeface="Garamond" panose="02020404030301010803" pitchFamily="18" charset="0"/>
              </a:rPr>
              <a:t>закончили обучаться </a:t>
            </a:r>
            <a:r>
              <a:rPr lang="ru-RU" sz="2000" dirty="0">
                <a:latin typeface="Garamond" panose="02020404030301010803" pitchFamily="18" charset="0"/>
              </a:rPr>
              <a:t>в </a:t>
            </a:r>
            <a:r>
              <a:rPr lang="ru-RU" sz="2000" dirty="0" smtClean="0">
                <a:latin typeface="Garamond" panose="02020404030301010803" pitchFamily="18" charset="0"/>
              </a:rPr>
              <a:t>аспирантуре 3 штатных сотрудника кафедры.</a:t>
            </a:r>
            <a:endParaRPr lang="ru-RU" sz="2000" dirty="0">
              <a:latin typeface="Garamond" panose="02020404030301010803" pitchFamily="18" charset="0"/>
            </a:endParaRPr>
          </a:p>
          <a:p>
            <a:pPr indent="449263" algn="just"/>
            <a:r>
              <a:rPr lang="ru-RU" sz="2000" dirty="0" smtClean="0">
                <a:latin typeface="Garamond" panose="02020404030301010803" pitchFamily="18" charset="0"/>
              </a:rPr>
              <a:t>На </a:t>
            </a:r>
            <a:r>
              <a:rPr lang="ru-RU" sz="2000" dirty="0">
                <a:latin typeface="Garamond" panose="02020404030301010803" pitchFamily="18" charset="0"/>
              </a:rPr>
              <a:t>кафедре работают высококвалифицированные специалисты, в числе которых </a:t>
            </a:r>
            <a:r>
              <a:rPr lang="ru-RU" sz="2000" dirty="0" smtClean="0">
                <a:latin typeface="Garamond" panose="02020404030301010803" pitchFamily="18" charset="0"/>
              </a:rPr>
              <a:t>5 доцента, 6 старших преподавателей, 13 преподавателя.</a:t>
            </a:r>
            <a:endParaRPr lang="ru-RU" sz="20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64980442"/>
      </p:ext>
    </p:extLst>
  </p:cSld>
  <p:clrMapOvr>
    <a:masterClrMapping/>
  </p:clrMapOvr>
  <p:transition spd="slow" advTm="20000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84083" y="882107"/>
            <a:ext cx="5772832" cy="685800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solidFill>
                  <a:srgbClr val="000000"/>
                </a:solidFill>
                <a:latin typeface="Garamond" panose="02020404030301010803" pitchFamily="18" charset="0"/>
              </a:rPr>
              <a:t>Кадровый потенциал</a:t>
            </a:r>
            <a:endParaRPr lang="ru-RU" sz="4400" b="1" dirty="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632669107"/>
              </p:ext>
            </p:extLst>
          </p:nvPr>
        </p:nvGraphicFramePr>
        <p:xfrm>
          <a:off x="961798" y="1567907"/>
          <a:ext cx="10018712" cy="47167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406972854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Tm="15000">
        <p:fade/>
      </p:transition>
    </mc:Choice>
    <mc:Fallback>
      <p:transition spd="med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09600" y="740227"/>
            <a:ext cx="10972800" cy="1063317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000000"/>
                </a:solidFill>
                <a:latin typeface="Garamond" panose="02020404030301010803" pitchFamily="18" charset="0"/>
              </a:rPr>
              <a:t>Выпускники АТПиП</a:t>
            </a: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971021722"/>
              </p:ext>
            </p:extLst>
          </p:nvPr>
        </p:nvGraphicFramePr>
        <p:xfrm>
          <a:off x="609600" y="1600200"/>
          <a:ext cx="109728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3968582127"/>
      </p:ext>
    </p:extLst>
  </p:cSld>
  <p:clrMapOvr>
    <a:masterClrMapping/>
  </p:clrMapOvr>
  <p:transition spd="slow" advTm="25000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1622" y="459016"/>
            <a:ext cx="10018713" cy="788669"/>
          </a:xfrm>
        </p:spPr>
        <p:txBody>
          <a:bodyPr>
            <a:normAutofit fontScale="90000"/>
          </a:bodyPr>
          <a:lstStyle/>
          <a:p>
            <a:r>
              <a:rPr lang="ru-RU" sz="3100" b="1" dirty="0">
                <a:solidFill>
                  <a:srgbClr val="000000"/>
                </a:solidFill>
                <a:latin typeface="Garamond" panose="02020404030301010803" pitchFamily="18" charset="0"/>
              </a:rPr>
              <a:t>Соотношение студентов дневной и заочной формы </a:t>
            </a:r>
            <a:r>
              <a:rPr lang="ru-RU" sz="3100" b="1" dirty="0" smtClean="0">
                <a:solidFill>
                  <a:srgbClr val="000000"/>
                </a:solidFill>
                <a:latin typeface="Garamond" panose="02020404030301010803" pitchFamily="18" charset="0"/>
              </a:rPr>
              <a:t>обучения</a:t>
            </a:r>
            <a:endParaRPr lang="ru-RU" b="1" dirty="0">
              <a:solidFill>
                <a:srgbClr val="000000"/>
              </a:solidFill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="" xmlns:p14="http://schemas.microsoft.com/office/powerpoint/2010/main" val="1458120464"/>
              </p:ext>
            </p:extLst>
          </p:nvPr>
        </p:nvGraphicFramePr>
        <p:xfrm>
          <a:off x="1104175" y="3454037"/>
          <a:ext cx="10108564" cy="3032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="" xmlns:p14="http://schemas.microsoft.com/office/powerpoint/2010/main" val="689256084"/>
              </p:ext>
            </p:extLst>
          </p:nvPr>
        </p:nvGraphicFramePr>
        <p:xfrm>
          <a:off x="874710" y="1282700"/>
          <a:ext cx="10018715" cy="24155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3655774876"/>
      </p:ext>
    </p:extLst>
  </p:cSld>
  <p:clrMapOvr>
    <a:masterClrMapping/>
  </p:clrMapOvr>
  <p:transition spd="slow" advTm="15000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сность">
  <a:themeElements>
    <a:clrScheme name="Ясность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1377</TotalTime>
  <Words>751</Words>
  <Application>Microsoft Office PowerPoint</Application>
  <PresentationFormat>Произвольный</PresentationFormat>
  <Paragraphs>87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Ясность</vt:lpstr>
      <vt:lpstr>   Развитие кафедры  «Автоматизации технологических процессов и производств» Рыбницкого филиала ПГУ им. Т.Г. Шевченко  на 2022-2025 г.</vt:lpstr>
      <vt:lpstr>    Кафедра Автоматизации технологических процессов и производств Рыбницкого филиала ПГУ им. Т.Г. Шевченко на 2018-2022 г.</vt:lpstr>
      <vt:lpstr>Организационная структура филиала ПГУ  им. Т.Г. Шевченко в г. Рыбнице</vt:lpstr>
      <vt:lpstr>Характеристика площадей, используемых в образовательном процессе</vt:lpstr>
      <vt:lpstr>Электронно-информационные ресурсы</vt:lpstr>
      <vt:lpstr>Кадровое обеспечение</vt:lpstr>
      <vt:lpstr>Кадровый потенциал</vt:lpstr>
      <vt:lpstr>Выпускники АТПиП</vt:lpstr>
      <vt:lpstr>Соотношение студентов дневной и заочной формы обучения</vt:lpstr>
      <vt:lpstr>Научно-исследовательская работа кафедры</vt:lpstr>
      <vt:lpstr>Развитие кафедры до 2024 года</vt:lpstr>
      <vt:lpstr>Социокультурная деятельность</vt:lpstr>
      <vt:lpstr>Слайд 13</vt:lpstr>
      <vt:lpstr>Слайд 14</vt:lpstr>
      <vt:lpstr>Слайд 15</vt:lpstr>
      <vt:lpstr>Слайд 16</vt:lpstr>
      <vt:lpstr>Слайд 17</vt:lpstr>
      <vt:lpstr>Слайд 18</vt:lpstr>
      <vt:lpstr> «Стратегия развития  кафедры АТПиП ПГУ им. Т.Г. Шевченко на период 2022-2025 гг » 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Marsianin Mars</dc:creator>
  <cp:lastModifiedBy>user</cp:lastModifiedBy>
  <cp:revision>181</cp:revision>
  <dcterms:created xsi:type="dcterms:W3CDTF">2018-01-09T10:20:24Z</dcterms:created>
  <dcterms:modified xsi:type="dcterms:W3CDTF">2023-12-19T12:36:00Z</dcterms:modified>
</cp:coreProperties>
</file>